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0" r:id="rId2"/>
    <p:sldId id="257" r:id="rId3"/>
    <p:sldId id="277" r:id="rId4"/>
    <p:sldId id="279" r:id="rId5"/>
    <p:sldId id="269" r:id="rId6"/>
    <p:sldId id="273" r:id="rId7"/>
    <p:sldId id="259" r:id="rId8"/>
    <p:sldId id="271" r:id="rId9"/>
    <p:sldId id="260" r:id="rId10"/>
    <p:sldId id="270" r:id="rId11"/>
    <p:sldId id="261" r:id="rId12"/>
    <p:sldId id="274" r:id="rId13"/>
    <p:sldId id="275" r:id="rId14"/>
    <p:sldId id="262" r:id="rId15"/>
    <p:sldId id="263" r:id="rId16"/>
    <p:sldId id="276" r:id="rId17"/>
    <p:sldId id="278" r:id="rId18"/>
    <p:sldId id="281" r:id="rId19"/>
    <p:sldId id="264" r:id="rId20"/>
    <p:sldId id="282" r:id="rId21"/>
    <p:sldId id="284" r:id="rId22"/>
    <p:sldId id="283" r:id="rId23"/>
    <p:sldId id="268" r:id="rId24"/>
  </p:sldIdLst>
  <p:sldSz cx="10160000" cy="7620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7133" autoAdjust="0"/>
  </p:normalViewPr>
  <p:slideViewPr>
    <p:cSldViewPr>
      <p:cViewPr varScale="1">
        <p:scale>
          <a:sx n="64" d="100"/>
          <a:sy n="6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A8C2FE-85E3-45A1-92BD-DA3486061413}" type="datetimeFigureOut">
              <a:rPr lang="cs-CZ"/>
              <a:pPr/>
              <a:t>1.12.2011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39A71D9-CF07-4510-9A60-764862596FF5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Klidně fotečka by nevadila ;-)</a:t>
            </a:r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7CEF27-AA96-4312-819A-E3009304E044}" type="slidenum">
              <a:rPr lang="cs-CZ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4B7723-03CF-4BB4-96AB-FA2D1082132B}" type="slidenum">
              <a:rPr lang="cs-CZ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42138"/>
            <a:ext cx="2117725" cy="509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1035A6-6CE4-434D-B45B-BA36CF0ED2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42138"/>
            <a:ext cx="2117725" cy="509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FD0238-DD4F-4643-BAD7-027ED349AA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39000" y="676275"/>
            <a:ext cx="2159000" cy="60975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24600" cy="60975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42138"/>
            <a:ext cx="2117725" cy="509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11EC77-6FF0-406A-ABA1-A13B8EDC31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282" y="380976"/>
            <a:ext cx="8636000" cy="127158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809736"/>
            <a:ext cx="8636000" cy="4964127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42138"/>
            <a:ext cx="2117725" cy="509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713C76-D44E-4B27-BB96-96EB6CC4D9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42138"/>
            <a:ext cx="2117725" cy="509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677DC4-25BC-4544-9C67-96D39E89A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15504" y="641648"/>
            <a:ext cx="6480720" cy="936104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562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42138"/>
            <a:ext cx="2117725" cy="509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AB3FC3-112B-4BCA-98BB-80CAA09928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42138"/>
            <a:ext cx="2117725" cy="509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A1C753-CA97-4983-8303-2CA444FBFE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42138"/>
            <a:ext cx="2117725" cy="509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F3EEB1-839D-4635-A6F7-C0DF5B8910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42138"/>
            <a:ext cx="2117725" cy="509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787EB6-1B72-4E46-9AA6-491E9E199A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42138"/>
            <a:ext cx="2117725" cy="509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151AB-EBB4-4EA9-A6CF-C794305F03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42138"/>
            <a:ext cx="2117725" cy="509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514601-A026-41DB-8D4F-4AA84109FD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 userDrawn="1"/>
        </p:nvSpPr>
        <p:spPr>
          <a:xfrm>
            <a:off x="615504" y="569640"/>
            <a:ext cx="7816304" cy="108012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7512" y="641648"/>
            <a:ext cx="648072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5504" y="2081808"/>
            <a:ext cx="8636000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275" y="6942138"/>
            <a:ext cx="32194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0275" y="6942138"/>
            <a:ext cx="211931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BBA61DE-4A8F-4C70-8EDF-F3C0E82A5DAB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F:\download\images.jpeg"/>
          <p:cNvPicPr>
            <a:picLocks noChangeAspect="1" noChangeArrowheads="1"/>
          </p:cNvPicPr>
          <p:nvPr userDrawn="1"/>
        </p:nvPicPr>
        <p:blipFill>
          <a:blip r:embed="rId1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312248" y="209600"/>
            <a:ext cx="2559720" cy="1698723"/>
          </a:xfrm>
          <a:prstGeom prst="roundRect">
            <a:avLst>
              <a:gd name="adj" fmla="val 16667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cxnSp>
        <p:nvCxnSpPr>
          <p:cNvPr id="10" name="Přímá spojovací čára 9"/>
          <p:cNvCxnSpPr/>
          <p:nvPr userDrawn="1"/>
        </p:nvCxnSpPr>
        <p:spPr>
          <a:xfrm>
            <a:off x="687512" y="6834336"/>
            <a:ext cx="8640960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mbria" pitchFamily="18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>
            <a:lumMod val="65000"/>
            <a:lumOff val="35000"/>
          </a:schemeClr>
        </a:buClr>
        <a:buChar char="•"/>
        <a:defRPr sz="3200">
          <a:solidFill>
            <a:schemeClr val="tx1"/>
          </a:solidFill>
          <a:latin typeface="Cambria" pitchFamily="18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>
            <a:lumMod val="65000"/>
            <a:lumOff val="35000"/>
          </a:schemeClr>
        </a:buClr>
        <a:buChar char="–"/>
        <a:defRPr sz="2800">
          <a:solidFill>
            <a:schemeClr val="tx1"/>
          </a:solidFill>
          <a:latin typeface="Cambria" pitchFamily="18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>
            <a:lumMod val="65000"/>
            <a:lumOff val="35000"/>
          </a:schemeClr>
        </a:buClr>
        <a:buChar char="•"/>
        <a:defRPr sz="2400">
          <a:solidFill>
            <a:schemeClr val="tx1"/>
          </a:solidFill>
          <a:latin typeface="Cambria" pitchFamily="18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>
            <a:lumMod val="65000"/>
            <a:lumOff val="35000"/>
          </a:schemeClr>
        </a:buClr>
        <a:buChar char="–"/>
        <a:defRPr sz="2000">
          <a:solidFill>
            <a:schemeClr val="tx1"/>
          </a:solidFill>
          <a:latin typeface="Cambria" pitchFamily="18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>
            <a:lumMod val="65000"/>
            <a:lumOff val="35000"/>
          </a:schemeClr>
        </a:buClr>
        <a:buChar char="»"/>
        <a:defRPr sz="2000">
          <a:solidFill>
            <a:schemeClr val="tx1"/>
          </a:solidFill>
          <a:latin typeface="Cambria" pitchFamily="18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3"/>
          <p:cNvSpPr>
            <a:spLocks noGrp="1"/>
          </p:cNvSpPr>
          <p:nvPr>
            <p:ph type="ctrTitle"/>
          </p:nvPr>
        </p:nvSpPr>
        <p:spPr>
          <a:xfrm>
            <a:off x="759520" y="2585864"/>
            <a:ext cx="8636000" cy="1633537"/>
          </a:xfrm>
        </p:spPr>
        <p:txBody>
          <a:bodyPr/>
          <a:lstStyle/>
          <a:p>
            <a:r>
              <a:rPr lang="cs-CZ" sz="4800" b="1" dirty="0" smtClean="0">
                <a:cs typeface="Arial" charset="0"/>
              </a:rPr>
              <a:t>WELCOME TO PRAGUE!</a:t>
            </a:r>
            <a:endParaRPr lang="cs-CZ" sz="4800" b="1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1"/>
          <p:cNvSpPr>
            <a:spLocks noGrp="1" noChangeArrowheads="1"/>
          </p:cNvSpPr>
          <p:nvPr>
            <p:ph type="title"/>
          </p:nvPr>
        </p:nvSpPr>
        <p:spPr>
          <a:xfrm>
            <a:off x="759520" y="569640"/>
            <a:ext cx="6517927" cy="1082948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RESEARCHERS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937792"/>
            <a:ext cx="8636000" cy="4836071"/>
          </a:xfrm>
        </p:spPr>
        <p:txBody>
          <a:bodyPr lIns="0" tIns="0" rIns="0" bIns="0"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800" b="1" dirty="0" smtClean="0">
                <a:solidFill>
                  <a:srgbClr val="000000"/>
                </a:solidFill>
                <a:cs typeface="Arial" charset="0"/>
              </a:rPr>
              <a:t>„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Development and support of education of young researchers at University of Economics, Prague“</a:t>
            </a:r>
          </a:p>
          <a:p>
            <a:pPr marL="4572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3/2010-8/2012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courses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on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publishing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,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scientific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English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,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fundraising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…</a:t>
            </a:r>
          </a:p>
          <a:p>
            <a:pPr marL="4572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summer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school</a:t>
            </a:r>
            <a:endParaRPr lang="cs-CZ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competition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of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research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proposals</a:t>
            </a:r>
            <a:endParaRPr lang="cs-CZ" dirty="0" smtClean="0">
              <a:solidFill>
                <a:srgbClr val="000000"/>
              </a:solidFill>
              <a:cs typeface="Arial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2128" y="5466184"/>
            <a:ext cx="3647882" cy="130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722313" y="641648"/>
            <a:ext cx="6517927" cy="1010940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NTERNATIONAL...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937792"/>
            <a:ext cx="8636000" cy="4836071"/>
          </a:xfrm>
        </p:spPr>
        <p:txBody>
          <a:bodyPr lIns="0" tIns="0" rIns="0" bIns="0"/>
          <a:lstStyle/>
          <a:p>
            <a:pPr marL="0" indent="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800" b="1" dirty="0" smtClean="0">
                <a:solidFill>
                  <a:srgbClr val="000000"/>
                </a:solidFill>
                <a:cs typeface="Arial" charset="0"/>
              </a:rPr>
              <a:t>„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Project management for SMEs/NGOs - exchange of experience for trainers</a:t>
            </a:r>
            <a:r>
              <a:rPr lang="cs-CZ" sz="2800" b="1" dirty="0" smtClean="0">
                <a:solidFill>
                  <a:srgbClr val="000000"/>
                </a:solidFill>
                <a:cs typeface="Arial" charset="0"/>
              </a:rPr>
              <a:t>“</a:t>
            </a:r>
            <a:endParaRPr lang="en-US" sz="2800" b="1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LLP, </a:t>
            </a:r>
            <a:r>
              <a:rPr lang="en-US" dirty="0" err="1" smtClean="0">
                <a:solidFill>
                  <a:srgbClr val="000000"/>
                </a:solidFill>
                <a:cs typeface="Arial" charset="0"/>
              </a:rPr>
              <a:t>Grundtvig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 Partnership</a:t>
            </a:r>
            <a:endParaRPr lang="en-US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08/2010 – 07/2012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None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Partners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: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Turkey</a:t>
            </a:r>
            <a:endParaRPr lang="en-US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Romania</a:t>
            </a:r>
            <a:endParaRPr lang="en-US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Czech Republic</a:t>
            </a:r>
            <a:endParaRPr lang="cs-CZ" dirty="0" smtClean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2128" y="5394176"/>
            <a:ext cx="3356512" cy="1361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"/>
          <p:cNvSpPr>
            <a:spLocks noGrp="1" noChangeArrowheads="1"/>
          </p:cNvSpPr>
          <p:nvPr>
            <p:ph type="title"/>
          </p:nvPr>
        </p:nvSpPr>
        <p:spPr>
          <a:xfrm>
            <a:off x="687512" y="641648"/>
            <a:ext cx="6552728" cy="936104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CORPORATE CONNECTIONS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937791"/>
            <a:ext cx="8636000" cy="4836071"/>
          </a:xfrm>
        </p:spPr>
        <p:txBody>
          <a:bodyPr lIns="0" tIns="0" rIns="0" bIns="0"/>
          <a:lstStyle/>
          <a:p>
            <a:pPr marL="0" indent="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800" b="1" dirty="0" smtClean="0">
                <a:solidFill>
                  <a:srgbClr val="000000"/>
                </a:solidFill>
                <a:cs typeface="Arial" charset="0"/>
              </a:rPr>
              <a:t>„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Management in practice - increasing labor competencies of students at University</a:t>
            </a:r>
            <a:r>
              <a:rPr lang="cs-CZ" sz="28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of Economics, Prague</a:t>
            </a:r>
            <a:r>
              <a:rPr lang="cs-CZ" sz="28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via company collaboration</a:t>
            </a:r>
            <a:r>
              <a:rPr lang="cs-CZ" sz="2800" b="1" dirty="0" smtClean="0">
                <a:solidFill>
                  <a:srgbClr val="000000"/>
                </a:solidFill>
                <a:cs typeface="Arial" charset="0"/>
              </a:rPr>
              <a:t>“</a:t>
            </a:r>
            <a:endParaRPr lang="en-US" sz="2800" b="1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11/2010 – 4/2013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with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cs typeface="Arial" charset="0"/>
              </a:rPr>
              <a:t>CzechTrade</a:t>
            </a:r>
            <a:endParaRPr lang="cs-CZ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joined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HBS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’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Microeconomics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of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Competitiveness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network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new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courses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,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minicycle</a:t>
            </a:r>
            <a:endParaRPr lang="cs-CZ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2128" y="5466184"/>
            <a:ext cx="3647882" cy="130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759520" y="569640"/>
            <a:ext cx="8636000" cy="1082948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INTERNATIONALIZATION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937792"/>
            <a:ext cx="8636000" cy="4836071"/>
          </a:xfrm>
        </p:spPr>
        <p:txBody>
          <a:bodyPr lIns="0" tIns="0" rIns="0" bIns="0"/>
          <a:lstStyle/>
          <a:p>
            <a:pPr marL="0" indent="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800" b="1" dirty="0" smtClean="0">
                <a:solidFill>
                  <a:srgbClr val="000000"/>
                </a:solidFill>
                <a:cs typeface="Arial" charset="0"/>
              </a:rPr>
              <a:t>„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Let's open the world to students - with Univ. of Economics, Prague into the world!</a:t>
            </a:r>
            <a:r>
              <a:rPr lang="cs-CZ" sz="2800" b="1" dirty="0" smtClean="0">
                <a:solidFill>
                  <a:srgbClr val="000000"/>
                </a:solidFill>
                <a:cs typeface="Arial" charset="0"/>
              </a:rPr>
              <a:t>“</a:t>
            </a:r>
            <a:endParaRPr lang="en-US" sz="2800" b="1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11/2011 – 4/2013</a:t>
            </a:r>
            <a:endParaRPr lang="en-US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new courses</a:t>
            </a:r>
            <a:endParaRPr lang="en-US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new partnerships</a:t>
            </a:r>
            <a:endParaRPr lang="en-US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case study 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competitions</a:t>
            </a:r>
            <a:endParaRPr lang="en-US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new travel opportunities</a:t>
            </a:r>
            <a:endParaRPr lang="cs-CZ" dirty="0" smtClean="0">
              <a:solidFill>
                <a:srgbClr val="000000"/>
              </a:solidFill>
              <a:cs typeface="Arial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2128" y="5457827"/>
            <a:ext cx="3647882" cy="130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722313" y="569640"/>
            <a:ext cx="6517927" cy="1082948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QUALITY MANAGEMENT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809750"/>
            <a:ext cx="8636000" cy="4964113"/>
          </a:xfrm>
        </p:spPr>
        <p:txBody>
          <a:bodyPr lIns="0" tIns="0" rIns="0" bIns="0"/>
          <a:lstStyle/>
          <a:p>
            <a:pPr marL="0" indent="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800" b="1" dirty="0" smtClean="0">
                <a:solidFill>
                  <a:srgbClr val="000000"/>
                </a:solidFill>
                <a:cs typeface="Arial" charset="0"/>
              </a:rPr>
              <a:t>„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Modern methods of quality management, lean manufacturing and services for students and faculty at University of Economics, Prague</a:t>
            </a:r>
            <a:r>
              <a:rPr lang="cs-CZ" sz="2800" b="1" dirty="0" smtClean="0">
                <a:solidFill>
                  <a:srgbClr val="000000"/>
                </a:solidFill>
                <a:cs typeface="Arial" charset="0"/>
              </a:rPr>
              <a:t>“</a:t>
            </a:r>
            <a:endParaRPr lang="en-US" sz="2800" b="1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3/2011 – 8/2014</a:t>
            </a:r>
            <a:endParaRPr lang="en-US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lean</a:t>
            </a:r>
            <a:endParaRPr lang="en-US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EFQM</a:t>
            </a:r>
            <a:endParaRPr lang="en-US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CAF</a:t>
            </a:r>
            <a:endParaRPr lang="en-US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Six Sigma</a:t>
            </a:r>
            <a:endParaRPr lang="cs-CZ" dirty="0" smtClean="0">
              <a:solidFill>
                <a:srgbClr val="000000"/>
              </a:solidFill>
              <a:cs typeface="Arial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2128" y="5466184"/>
            <a:ext cx="3647882" cy="130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722313" y="569640"/>
            <a:ext cx="8636000" cy="1082948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CURRICULAR REFORM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2009800"/>
            <a:ext cx="8636000" cy="4764063"/>
          </a:xfrm>
        </p:spPr>
        <p:txBody>
          <a:bodyPr lIns="0" tIns="0" rIns="0" bIns="0"/>
          <a:lstStyle/>
          <a:p>
            <a:pPr marL="0" indent="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800" b="1" dirty="0" smtClean="0">
                <a:solidFill>
                  <a:srgbClr val="000000"/>
                </a:solidFill>
                <a:cs typeface="Arial" charset="0"/>
              </a:rPr>
              <a:t>„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Innovation of management education - toward the changes</a:t>
            </a:r>
            <a:r>
              <a:rPr lang="cs-CZ" sz="2800" b="1" dirty="0" smtClean="0">
                <a:solidFill>
                  <a:srgbClr val="000000"/>
                </a:solidFill>
                <a:cs typeface="Arial" charset="0"/>
              </a:rPr>
              <a:t>“</a:t>
            </a:r>
            <a:endParaRPr lang="en-US" sz="2800" b="1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3/2011 - 8/2013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undergraduate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and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graduate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courses</a:t>
            </a:r>
            <a:endParaRPr lang="cs-CZ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better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reflection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of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trends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in management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education</a:t>
            </a:r>
            <a:endParaRPr lang="cs-CZ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new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minor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Management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business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analysis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,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simulations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, …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2128" y="5466184"/>
            <a:ext cx="3647882" cy="130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937792"/>
            <a:ext cx="8636000" cy="4836071"/>
          </a:xfrm>
        </p:spPr>
        <p:txBody>
          <a:bodyPr lIns="0" tIns="0" rIns="0" bIns="0"/>
          <a:lstStyle/>
          <a:p>
            <a:pPr marL="0" indent="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2700" dirty="0" smtClean="0">
                <a:solidFill>
                  <a:srgbClr val="000000"/>
                </a:solidFill>
                <a:cs typeface="Arial" charset="0"/>
              </a:rPr>
              <a:t>Private </a:t>
            </a:r>
            <a:r>
              <a:rPr lang="en-US" sz="2700" dirty="0" smtClean="0">
                <a:solidFill>
                  <a:srgbClr val="000000"/>
                </a:solidFill>
                <a:cs typeface="Arial" charset="0"/>
              </a:rPr>
              <a:t>consulting company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sz="2700" dirty="0" smtClean="0">
                <a:solidFill>
                  <a:srgbClr val="000000"/>
                </a:solidFill>
                <a:cs typeface="Arial" charset="0"/>
              </a:rPr>
              <a:t>* 2007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sz="2700" dirty="0" smtClean="0">
                <a:solidFill>
                  <a:srgbClr val="000000"/>
                </a:solidFill>
                <a:cs typeface="Arial" charset="0"/>
              </a:rPr>
              <a:t>project proposal preparation and management</a:t>
            </a:r>
            <a:endParaRPr lang="en-US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sz="2700" dirty="0" smtClean="0">
                <a:solidFill>
                  <a:srgbClr val="000000"/>
                </a:solidFill>
                <a:cs typeface="Arial" charset="0"/>
              </a:rPr>
              <a:t>investment projects (feasibility studies, cost benefit analysis etc.)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sz="2700" dirty="0" smtClean="0">
                <a:solidFill>
                  <a:srgbClr val="000000"/>
                </a:solidFill>
                <a:cs typeface="Arial" charset="0"/>
              </a:rPr>
              <a:t>educational projects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sz="2700" dirty="0" smtClean="0">
                <a:solidFill>
                  <a:srgbClr val="000000"/>
                </a:solidFill>
                <a:cs typeface="Arial" charset="0"/>
              </a:rPr>
              <a:t>municipalities, schools, central government bodies, SMEs </a:t>
            </a:r>
            <a:endParaRPr lang="en-US" sz="2400" dirty="0" smtClean="0"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cs-CZ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cs-CZ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17411" name="Obrázek 4" descr="Wisdoma 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7992" y="5970240"/>
            <a:ext cx="4314309" cy="74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>
          <a:xfrm>
            <a:off x="722313" y="569640"/>
            <a:ext cx="8636000" cy="1082948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WISDOMA, s.r.o.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937792"/>
            <a:ext cx="8636000" cy="5015458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None/>
            </a:pPr>
            <a:r>
              <a:rPr lang="en-US" sz="2400" b="1" dirty="0" smtClean="0">
                <a:solidFill>
                  <a:srgbClr val="000000"/>
                </a:solidFill>
                <a:cs typeface="Arial" charset="0"/>
              </a:rPr>
              <a:t>SAMPLE PROJECTS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developed </a:t>
            </a:r>
            <a:r>
              <a:rPr lang="cs-CZ" sz="2400" dirty="0" err="1" smtClean="0">
                <a:solidFill>
                  <a:srgbClr val="000000"/>
                </a:solidFill>
                <a:cs typeface="Arial" charset="0"/>
              </a:rPr>
              <a:t>project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  <a:cs typeface="Arial" charset="0"/>
              </a:rPr>
              <a:t>selection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  <a:cs typeface="Arial" charset="0"/>
              </a:rPr>
              <a:t>scheme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and trained all evaluators </a:t>
            </a:r>
            <a:r>
              <a:rPr lang="cs-CZ" sz="2400" dirty="0" err="1" smtClean="0">
                <a:solidFill>
                  <a:srgbClr val="000000"/>
                </a:solidFill>
                <a:cs typeface="Arial" charset="0"/>
              </a:rPr>
              <a:t>and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 most </a:t>
            </a:r>
            <a:r>
              <a:rPr lang="cs-CZ" sz="2400" dirty="0" err="1" smtClean="0">
                <a:solidFill>
                  <a:srgbClr val="000000"/>
                </a:solidFill>
                <a:cs typeface="Arial" charset="0"/>
              </a:rPr>
              <a:t>administrators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of OP Human Resource and Employment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ZOO </a:t>
            </a:r>
            <a:r>
              <a:rPr lang="en-US" sz="2400" dirty="0" err="1" smtClean="0">
                <a:solidFill>
                  <a:srgbClr val="000000"/>
                </a:solidFill>
                <a:cs typeface="Arial" charset="0"/>
              </a:rPr>
              <a:t>Vyskov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 environmental education center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projects for schools (new curricula, self-evaluation)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entrepreneurship education projects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reconstructions of school buildings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advice to </a:t>
            </a:r>
            <a:r>
              <a:rPr lang="en-US" sz="2400" dirty="0" err="1" smtClean="0">
                <a:solidFill>
                  <a:srgbClr val="000000"/>
                </a:solidFill>
                <a:cs typeface="Arial" charset="0"/>
              </a:rPr>
              <a:t>CzechTrade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, Union of Town and Municipalities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, </a:t>
            </a:r>
            <a:r>
              <a:rPr lang="cs-CZ" sz="2400" dirty="0" err="1" smtClean="0">
                <a:solidFill>
                  <a:srgbClr val="000000"/>
                </a:solidFill>
                <a:cs typeface="Arial" charset="0"/>
              </a:rPr>
              <a:t>corporations</a:t>
            </a:r>
            <a:endParaRPr lang="cs-CZ" sz="2400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endParaRPr lang="cs-CZ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4" name="Obrázek 4" descr="Wisdoma 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7992" y="5970240"/>
            <a:ext cx="4314309" cy="74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722313" y="569640"/>
            <a:ext cx="8636000" cy="1082948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WISDOMA, s.r.o.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937792"/>
            <a:ext cx="8636000" cy="5015458"/>
          </a:xfrm>
        </p:spPr>
        <p:txBody>
          <a:bodyPr lIns="0" tIns="0" rIns="0" bIns="0"/>
          <a:lstStyle/>
          <a:p>
            <a:pPr marL="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None/>
            </a:pPr>
            <a:r>
              <a:rPr lang="en-US" sz="2400" b="1" dirty="0" smtClean="0">
                <a:solidFill>
                  <a:srgbClr val="000000"/>
                </a:solidFill>
                <a:cs typeface="Arial" charset="0"/>
              </a:rPr>
              <a:t>LLP STUDY VISITS</a:t>
            </a:r>
          </a:p>
          <a:p>
            <a:r>
              <a:rPr lang="en-US" sz="2200" dirty="0" smtClean="0">
                <a:cs typeface="Arial" charset="0"/>
              </a:rPr>
              <a:t>175/2010 </a:t>
            </a:r>
            <a:r>
              <a:rPr lang="en-US" sz="2200" dirty="0" smtClean="0">
                <a:cs typeface="Arial" charset="0"/>
              </a:rPr>
              <a:t>„Project management – learning from educational projects“, March 2010</a:t>
            </a:r>
            <a:endParaRPr lang="en-US" sz="2200" dirty="0" smtClean="0">
              <a:solidFill>
                <a:srgbClr val="000000"/>
              </a:solidFill>
              <a:cs typeface="Arial" charset="0"/>
            </a:endParaRPr>
          </a:p>
          <a:p>
            <a:r>
              <a:rPr lang="en-US" sz="2200" dirty="0" smtClean="0">
                <a:cs typeface="Arial" charset="0"/>
              </a:rPr>
              <a:t>323/2008 „Management of Educational Institutions“, October 2008</a:t>
            </a:r>
          </a:p>
          <a:p>
            <a:r>
              <a:rPr lang="en-US" sz="2200" dirty="0" smtClean="0">
                <a:cs typeface="Arial" charset="0"/>
              </a:rPr>
              <a:t>325/2008 </a:t>
            </a:r>
            <a:r>
              <a:rPr lang="cs-CZ" sz="2200" dirty="0" smtClean="0">
                <a:cs typeface="Arial" charset="0"/>
              </a:rPr>
              <a:t>„</a:t>
            </a:r>
            <a:r>
              <a:rPr lang="en-US" sz="2200" dirty="0" smtClean="0">
                <a:cs typeface="Arial" charset="0"/>
              </a:rPr>
              <a:t>Project management – learning from educational projects“, October 2008</a:t>
            </a:r>
          </a:p>
          <a:p>
            <a:pPr>
              <a:buFontTx/>
              <a:buNone/>
            </a:pPr>
            <a:endParaRPr lang="cs-CZ" sz="2000" dirty="0" smtClean="0">
              <a:solidFill>
                <a:srgbClr val="000000"/>
              </a:solidFill>
              <a:cs typeface="Arial" charset="0"/>
            </a:endParaRPr>
          </a:p>
          <a:p>
            <a:pPr marL="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None/>
            </a:pPr>
            <a:r>
              <a:rPr lang="en-US" sz="2400" b="1" dirty="0" smtClean="0">
                <a:solidFill>
                  <a:srgbClr val="000000"/>
                </a:solidFill>
                <a:cs typeface="Arial" charset="0"/>
              </a:rPr>
              <a:t>LLP GRUNDTVIG PARTNERSHIP</a:t>
            </a:r>
          </a:p>
          <a:p>
            <a:pPr eaLnBrk="1" hangingPunct="1">
              <a:lnSpc>
                <a:spcPct val="95000"/>
              </a:lnSpc>
              <a:spcBef>
                <a:spcPts val="600"/>
              </a:spcBef>
            </a:pP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„</a:t>
            </a:r>
            <a:r>
              <a:rPr lang="en-US" sz="2200" dirty="0" smtClean="0">
                <a:solidFill>
                  <a:srgbClr val="000000"/>
                </a:solidFill>
                <a:cs typeface="Arial" charset="0"/>
              </a:rPr>
              <a:t>Project management for SMEs/NGOs - exchange of experience for trainers“</a:t>
            </a:r>
          </a:p>
          <a:p>
            <a:pPr eaLnBrk="1" hangingPunct="1">
              <a:lnSpc>
                <a:spcPct val="95000"/>
              </a:lnSpc>
              <a:spcBef>
                <a:spcPts val="600"/>
              </a:spcBef>
            </a:pPr>
            <a:r>
              <a:rPr lang="cs-CZ" sz="2200" dirty="0" smtClean="0">
                <a:solidFill>
                  <a:srgbClr val="000000"/>
                </a:solidFill>
                <a:cs typeface="Arial" charset="0"/>
              </a:rPr>
              <a:t>C</a:t>
            </a:r>
            <a:r>
              <a:rPr lang="en-US" sz="2200" dirty="0" err="1" smtClean="0">
                <a:solidFill>
                  <a:srgbClr val="000000"/>
                </a:solidFill>
                <a:cs typeface="Arial" charset="0"/>
              </a:rPr>
              <a:t>oordinator</a:t>
            </a:r>
            <a:r>
              <a:rPr lang="en-US" sz="2200" dirty="0" smtClean="0">
                <a:solidFill>
                  <a:srgbClr val="000000"/>
                </a:solidFill>
                <a:cs typeface="Arial" charset="0"/>
              </a:rPr>
              <a:t> of the project </a:t>
            </a:r>
            <a:endParaRPr lang="en-US" sz="2200" dirty="0" smtClean="0">
              <a:cs typeface="Arial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>
          <a:xfrm>
            <a:off x="722313" y="569640"/>
            <a:ext cx="8636000" cy="1082948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WISDOMA, s.r.o.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5" name="Obrázek 4" descr="Wisdoma 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7992" y="5970240"/>
            <a:ext cx="4314309" cy="74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496" y="5466184"/>
            <a:ext cx="3857774" cy="136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1"/>
          <p:cNvSpPr>
            <a:spLocks noGrp="1" noChangeArrowheads="1"/>
          </p:cNvSpPr>
          <p:nvPr>
            <p:ph type="title"/>
          </p:nvPr>
        </p:nvSpPr>
        <p:spPr>
          <a:xfrm>
            <a:off x="687512" y="1433736"/>
            <a:ext cx="8636001" cy="1271588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</a:pP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ENTREPRENEURSHIP PROJECTS</a:t>
            </a:r>
            <a:endParaRPr lang="en-US" sz="2800" b="1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idx="1"/>
          </p:nvPr>
        </p:nvSpPr>
        <p:spPr>
          <a:xfrm>
            <a:off x="759520" y="2873896"/>
            <a:ext cx="8636000" cy="2088232"/>
          </a:xfrm>
        </p:spPr>
        <p:txBody>
          <a:bodyPr lIns="0" tIns="0" rIns="0" bIns="0"/>
          <a:lstStyle/>
          <a:p>
            <a:pPr marL="0" indent="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„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Entrepreneurship for NGOs and SMEs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“</a:t>
            </a:r>
            <a:endParaRPr lang="en-US" sz="2400" dirty="0" smtClean="0">
              <a:cs typeface="Arial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Region southern Bohemia</a:t>
            </a:r>
            <a:endParaRPr lang="cs-CZ" sz="2400" dirty="0" smtClean="0">
              <a:solidFill>
                <a:srgbClr val="000000"/>
              </a:solidFill>
              <a:cs typeface="Arial" charset="0"/>
            </a:endParaRPr>
          </a:p>
          <a:p>
            <a:pPr marL="400050" lvl="1" indent="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endParaRPr lang="cs-CZ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cs-CZ" sz="2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7" name="Obrázek 4" descr="Wisdoma colo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7992" y="5970240"/>
            <a:ext cx="4314309" cy="74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722313" y="569640"/>
            <a:ext cx="8636000" cy="1082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  <a:ea typeface="+mj-ea"/>
                <a:cs typeface="Arial" charset="0"/>
              </a:rPr>
              <a:t>WISDOMA, s.r.o.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itchFamily="18" charset="0"/>
              <a:ea typeface="+mj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87512" y="641648"/>
            <a:ext cx="6582569" cy="1008112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UNIVERSITY OF ECONOMICS, PRAGUE</a:t>
            </a:r>
            <a:endParaRPr lang="en-US" sz="43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2297831"/>
            <a:ext cx="8636000" cy="4476031"/>
          </a:xfrm>
        </p:spPr>
        <p:txBody>
          <a:bodyPr lIns="0" tIns="0" rIns="0" bIns="0"/>
          <a:lstStyle/>
          <a:p>
            <a:pPr marL="457200" lvl="1" indent="-342900" eaLnBrk="1" hangingPunct="1">
              <a:spcBef>
                <a:spcPts val="600"/>
              </a:spcBef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key business school in country</a:t>
            </a:r>
            <a:endParaRPr lang="cs-CZ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spcBef>
                <a:spcPts val="600"/>
              </a:spcBef>
              <a:buClr>
                <a:srgbClr val="000000"/>
              </a:buClr>
              <a:buFontTx/>
              <a:buNone/>
            </a:pPr>
            <a:endParaRPr lang="en-US" dirty="0" smtClean="0">
              <a:cs typeface="Arial" charset="0"/>
            </a:endParaRPr>
          </a:p>
          <a:p>
            <a:pPr marL="457200" lvl="1" indent="-342900" eaLnBrk="1" hangingPunct="1">
              <a:spcBef>
                <a:spcPts val="600"/>
              </a:spcBef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Financial Times ranking 2010 #2 (joint CEMS – The Global Alliance in Management Education) and #5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en-US" dirty="0" smtClean="0">
              <a:cs typeface="Arial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2700" dirty="0" smtClean="0">
                <a:solidFill>
                  <a:srgbClr val="000000"/>
                </a:solidFill>
                <a:cs typeface="Arial" charset="0"/>
              </a:rPr>
              <a:t> 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4176" y="5034136"/>
            <a:ext cx="2630981" cy="165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687512" y="569913"/>
            <a:ext cx="6435601" cy="1079847"/>
          </a:xfrm>
        </p:spPr>
        <p:txBody>
          <a:bodyPr/>
          <a:lstStyle/>
          <a:p>
            <a:pPr algn="l"/>
            <a:r>
              <a:rPr lang="cs-CZ" sz="3400" dirty="0" smtClean="0">
                <a:solidFill>
                  <a:srgbClr val="000000"/>
                </a:solidFill>
                <a:cs typeface="Arial" charset="0"/>
              </a:rPr>
              <a:t>SOCIETY FOR LEGAL AND ECONOMIC EDUCATION</a:t>
            </a:r>
            <a:endParaRPr lang="cs-CZ" sz="34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2009800"/>
            <a:ext cx="8636000" cy="4764063"/>
          </a:xfrm>
        </p:spPr>
        <p:txBody>
          <a:bodyPr/>
          <a:lstStyle/>
          <a:p>
            <a:pPr marL="0" indent="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700" dirty="0" err="1" smtClean="0">
                <a:solidFill>
                  <a:srgbClr val="000000"/>
                </a:solidFill>
                <a:cs typeface="Arial" charset="0"/>
              </a:rPr>
              <a:t>Nonprofit</a:t>
            </a:r>
            <a:endParaRPr lang="en-US" sz="2700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sz="2700" dirty="0" smtClean="0">
                <a:solidFill>
                  <a:srgbClr val="000000"/>
                </a:solidFill>
                <a:cs typeface="Arial" charset="0"/>
              </a:rPr>
              <a:t>* 1999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sz="2700" dirty="0" smtClean="0">
                <a:solidFill>
                  <a:srgbClr val="000000"/>
                </a:solidFill>
                <a:cs typeface="Arial" charset="0"/>
              </a:rPr>
              <a:t>Originally </a:t>
            </a:r>
            <a:r>
              <a:rPr lang="cs-CZ" sz="2700" dirty="0" err="1" smtClean="0">
                <a:solidFill>
                  <a:srgbClr val="000000"/>
                </a:solidFill>
                <a:cs typeface="Arial" charset="0"/>
              </a:rPr>
              <a:t>focus</a:t>
            </a:r>
            <a:r>
              <a:rPr lang="cs-CZ" sz="2700" dirty="0" smtClean="0">
                <a:solidFill>
                  <a:srgbClr val="000000"/>
                </a:solidFill>
                <a:cs typeface="Arial" charset="0"/>
              </a:rPr>
              <a:t> on </a:t>
            </a:r>
            <a:r>
              <a:rPr lang="cs-CZ" sz="2700" dirty="0" err="1" smtClean="0">
                <a:solidFill>
                  <a:srgbClr val="000000"/>
                </a:solidFill>
                <a:cs typeface="Arial" charset="0"/>
              </a:rPr>
              <a:t>bringing</a:t>
            </a:r>
            <a:r>
              <a:rPr lang="cs-CZ" sz="27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700" dirty="0" err="1" smtClean="0">
                <a:solidFill>
                  <a:srgbClr val="000000"/>
                </a:solidFill>
                <a:cs typeface="Arial" charset="0"/>
              </a:rPr>
              <a:t>lawyers</a:t>
            </a:r>
            <a:r>
              <a:rPr lang="cs-CZ" sz="27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700" dirty="0" err="1" smtClean="0">
                <a:solidFill>
                  <a:srgbClr val="000000"/>
                </a:solidFill>
                <a:cs typeface="Arial" charset="0"/>
              </a:rPr>
              <a:t>and</a:t>
            </a:r>
            <a:r>
              <a:rPr lang="cs-CZ" sz="27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700" dirty="0" err="1" smtClean="0">
                <a:solidFill>
                  <a:srgbClr val="000000"/>
                </a:solidFill>
                <a:cs typeface="Arial" charset="0"/>
              </a:rPr>
              <a:t>economists</a:t>
            </a:r>
            <a:r>
              <a:rPr lang="cs-CZ" sz="27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700" dirty="0" err="1" smtClean="0">
                <a:solidFill>
                  <a:srgbClr val="000000"/>
                </a:solidFill>
                <a:cs typeface="Arial" charset="0"/>
              </a:rPr>
              <a:t>together</a:t>
            </a:r>
            <a:endParaRPr lang="cs-CZ" sz="2700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sz="2700" dirty="0" err="1" smtClean="0">
                <a:solidFill>
                  <a:srgbClr val="000000"/>
                </a:solidFill>
                <a:cs typeface="Arial" charset="0"/>
              </a:rPr>
              <a:t>Organizing</a:t>
            </a:r>
            <a:r>
              <a:rPr lang="cs-CZ" sz="27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700" dirty="0" err="1" smtClean="0">
                <a:solidFill>
                  <a:srgbClr val="000000"/>
                </a:solidFill>
                <a:cs typeface="Arial" charset="0"/>
              </a:rPr>
              <a:t>regular</a:t>
            </a:r>
            <a:r>
              <a:rPr lang="cs-CZ" sz="2700" dirty="0" smtClean="0">
                <a:solidFill>
                  <a:srgbClr val="000000"/>
                </a:solidFill>
                <a:cs typeface="Arial" charset="0"/>
              </a:rPr>
              <a:t> CLE (</a:t>
            </a:r>
            <a:r>
              <a:rPr lang="cs-CZ" sz="2700" dirty="0" err="1" smtClean="0">
                <a:solidFill>
                  <a:srgbClr val="000000"/>
                </a:solidFill>
                <a:cs typeface="Arial" charset="0"/>
              </a:rPr>
              <a:t>Continuing</a:t>
            </a:r>
            <a:r>
              <a:rPr lang="cs-CZ" sz="27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700" dirty="0" err="1" smtClean="0">
                <a:solidFill>
                  <a:srgbClr val="000000"/>
                </a:solidFill>
                <a:cs typeface="Arial" charset="0"/>
              </a:rPr>
              <a:t>Legal</a:t>
            </a:r>
            <a:r>
              <a:rPr lang="cs-CZ" sz="27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700" dirty="0" err="1" smtClean="0">
                <a:solidFill>
                  <a:srgbClr val="000000"/>
                </a:solidFill>
                <a:cs typeface="Arial" charset="0"/>
              </a:rPr>
              <a:t>Education</a:t>
            </a:r>
            <a:r>
              <a:rPr lang="cs-CZ" sz="2700" dirty="0" smtClean="0">
                <a:solidFill>
                  <a:srgbClr val="000000"/>
                </a:solidFill>
                <a:cs typeface="Arial" charset="0"/>
              </a:rPr>
              <a:t>) </a:t>
            </a:r>
            <a:r>
              <a:rPr lang="cs-CZ" sz="2700" dirty="0" err="1" smtClean="0">
                <a:solidFill>
                  <a:srgbClr val="000000"/>
                </a:solidFill>
                <a:cs typeface="Arial" charset="0"/>
              </a:rPr>
              <a:t>programs</a:t>
            </a:r>
            <a:r>
              <a:rPr lang="cs-CZ" sz="2700" dirty="0" smtClean="0">
                <a:solidFill>
                  <a:srgbClr val="000000"/>
                </a:solidFill>
                <a:cs typeface="Arial" charset="0"/>
              </a:rPr>
              <a:t> on U.S. </a:t>
            </a:r>
            <a:r>
              <a:rPr lang="cs-CZ" sz="2700" dirty="0" err="1" smtClean="0">
                <a:solidFill>
                  <a:srgbClr val="000000"/>
                </a:solidFill>
                <a:cs typeface="Arial" charset="0"/>
              </a:rPr>
              <a:t>and</a:t>
            </a:r>
            <a:r>
              <a:rPr lang="cs-CZ" sz="27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700" dirty="0" err="1" smtClean="0">
                <a:solidFill>
                  <a:srgbClr val="000000"/>
                </a:solidFill>
                <a:cs typeface="Arial" charset="0"/>
              </a:rPr>
              <a:t>comparative</a:t>
            </a:r>
            <a:r>
              <a:rPr lang="cs-CZ" sz="27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700" dirty="0" err="1" smtClean="0">
                <a:solidFill>
                  <a:srgbClr val="000000"/>
                </a:solidFill>
                <a:cs typeface="Arial" charset="0"/>
              </a:rPr>
              <a:t>lwa</a:t>
            </a:r>
            <a:endParaRPr lang="en-US" sz="2700" dirty="0" smtClean="0">
              <a:solidFill>
                <a:srgbClr val="000000"/>
              </a:solidFill>
              <a:cs typeface="Arial" charset="0"/>
            </a:endParaRPr>
          </a:p>
          <a:p>
            <a:pPr marL="0" indent="0"/>
            <a:r>
              <a:rPr lang="cs-CZ" sz="2800" dirty="0" smtClean="0">
                <a:cs typeface="Arial" charset="0"/>
              </a:rPr>
              <a:t> </a:t>
            </a:r>
            <a:r>
              <a:rPr lang="cs-CZ" sz="2800" dirty="0" err="1" smtClean="0">
                <a:cs typeface="Arial" charset="0"/>
              </a:rPr>
              <a:t>Currently</a:t>
            </a:r>
            <a:r>
              <a:rPr lang="cs-CZ" sz="2800" dirty="0" smtClean="0">
                <a:cs typeface="Arial" charset="0"/>
              </a:rPr>
              <a:t> </a:t>
            </a:r>
            <a:r>
              <a:rPr lang="cs-CZ" sz="2800" dirty="0" err="1" smtClean="0">
                <a:cs typeface="Arial" charset="0"/>
              </a:rPr>
              <a:t>switch</a:t>
            </a:r>
            <a:r>
              <a:rPr lang="cs-CZ" sz="2800" dirty="0" smtClean="0">
                <a:cs typeface="Arial" charset="0"/>
              </a:rPr>
              <a:t> to </a:t>
            </a:r>
            <a:r>
              <a:rPr lang="cs-CZ" sz="2800" dirty="0" err="1" smtClean="0">
                <a:cs typeface="Arial" charset="0"/>
              </a:rPr>
              <a:t>wider</a:t>
            </a:r>
            <a:r>
              <a:rPr lang="cs-CZ" sz="2800" dirty="0" smtClean="0">
                <a:cs typeface="Arial" charset="0"/>
              </a:rPr>
              <a:t> </a:t>
            </a:r>
            <a:r>
              <a:rPr lang="cs-CZ" sz="2800" dirty="0" err="1" smtClean="0">
                <a:cs typeface="Arial" charset="0"/>
              </a:rPr>
              <a:t>educational</a:t>
            </a:r>
            <a:r>
              <a:rPr lang="cs-CZ" sz="2800" dirty="0" smtClean="0">
                <a:cs typeface="Arial" charset="0"/>
              </a:rPr>
              <a:t>  </a:t>
            </a:r>
            <a:r>
              <a:rPr lang="cs-CZ" sz="2800" dirty="0" err="1" smtClean="0">
                <a:cs typeface="Arial" charset="0"/>
              </a:rPr>
              <a:t>programmes</a:t>
            </a:r>
            <a:endParaRPr lang="en-US" sz="2800" dirty="0" smtClean="0">
              <a:cs typeface="Arial" charset="0"/>
            </a:endParaRPr>
          </a:p>
        </p:txBody>
      </p:sp>
      <p:pic>
        <p:nvPicPr>
          <p:cNvPr id="21508" name="Obrázek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4176" y="5509970"/>
            <a:ext cx="2699779" cy="1317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2297113"/>
            <a:ext cx="8636000" cy="4476750"/>
          </a:xfrm>
        </p:spPr>
        <p:txBody>
          <a:bodyPr/>
          <a:lstStyle/>
          <a:p>
            <a:pPr marL="0" indent="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800" b="1" dirty="0" smtClean="0">
                <a:solidFill>
                  <a:srgbClr val="000000"/>
                </a:solidFill>
                <a:ea typeface="+mj-ea"/>
                <a:cs typeface="Arial" charset="0"/>
              </a:rPr>
              <a:t>„</a:t>
            </a:r>
            <a:r>
              <a:rPr lang="en-US" sz="2800" b="1" dirty="0" smtClean="0">
                <a:solidFill>
                  <a:srgbClr val="000000"/>
                </a:solidFill>
                <a:ea typeface="+mj-ea"/>
                <a:cs typeface="Arial" charset="0"/>
              </a:rPr>
              <a:t>ENTREPRENEURSHIP FOR NGOS AND SMES</a:t>
            </a:r>
            <a:r>
              <a:rPr lang="cs-CZ" sz="2800" b="1" dirty="0" smtClean="0">
                <a:solidFill>
                  <a:srgbClr val="000000"/>
                </a:solidFill>
                <a:ea typeface="+mj-ea"/>
                <a:cs typeface="Arial" charset="0"/>
              </a:rPr>
              <a:t>“</a:t>
            </a:r>
            <a:endParaRPr lang="en-US" sz="2800" b="1" dirty="0" smtClean="0">
              <a:solidFill>
                <a:srgbClr val="000000"/>
              </a:solidFill>
              <a:ea typeface="+mj-ea"/>
              <a:cs typeface="Arial" charset="0"/>
            </a:endParaRPr>
          </a:p>
          <a:p>
            <a:pPr marL="400050" lvl="1" indent="-40005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Society </a:t>
            </a:r>
            <a:r>
              <a:rPr lang="cs-CZ" sz="2400" dirty="0" err="1" smtClean="0">
                <a:solidFill>
                  <a:srgbClr val="000000"/>
                </a:solidFill>
                <a:cs typeface="Arial" charset="0"/>
              </a:rPr>
              <a:t>for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  <a:cs typeface="Arial" charset="0"/>
              </a:rPr>
              <a:t>Legal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  <a:cs typeface="Arial" charset="0"/>
              </a:rPr>
              <a:t>and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  <a:cs typeface="Arial" charset="0"/>
              </a:rPr>
              <a:t>Economic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  <a:cs typeface="Arial" charset="0"/>
              </a:rPr>
              <a:t>Education</a:t>
            </a:r>
            <a:endParaRPr lang="cs-CZ" sz="2400" dirty="0" smtClean="0">
              <a:solidFill>
                <a:srgbClr val="000000"/>
              </a:solidFill>
              <a:cs typeface="Arial" charset="0"/>
            </a:endParaRPr>
          </a:p>
          <a:p>
            <a:pPr marL="400050" lvl="1" indent="-400050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 Region </a:t>
            </a:r>
            <a:r>
              <a:rPr lang="cs-CZ" sz="2400" dirty="0" err="1" smtClean="0">
                <a:solidFill>
                  <a:srgbClr val="000000"/>
                </a:solidFill>
                <a:cs typeface="Arial" charset="0"/>
              </a:rPr>
              <a:t>eastern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 Bohemia</a:t>
            </a:r>
          </a:p>
          <a:p>
            <a:pPr marL="0" indent="0"/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496" y="5466184"/>
            <a:ext cx="3857774" cy="136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Nadpis 1"/>
          <p:cNvSpPr txBox="1">
            <a:spLocks/>
          </p:cNvSpPr>
          <p:nvPr/>
        </p:nvSpPr>
        <p:spPr bwMode="auto">
          <a:xfrm>
            <a:off x="687512" y="569913"/>
            <a:ext cx="6435601" cy="10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  <a:ea typeface="+mj-ea"/>
                <a:cs typeface="Arial" charset="0"/>
              </a:rPr>
              <a:t>SOCIETY FOR LEGAL AND ECONOMIC EDUCATION</a:t>
            </a:r>
          </a:p>
        </p:txBody>
      </p:sp>
      <p:pic>
        <p:nvPicPr>
          <p:cNvPr id="10" name="Obrázek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4176" y="5509970"/>
            <a:ext cx="2699779" cy="1317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687512" y="569913"/>
            <a:ext cx="6435601" cy="1079847"/>
          </a:xfrm>
        </p:spPr>
        <p:txBody>
          <a:bodyPr/>
          <a:lstStyle/>
          <a:p>
            <a:pPr algn="l"/>
            <a:r>
              <a:rPr lang="en-US" sz="3400" dirty="0" smtClean="0">
                <a:solidFill>
                  <a:srgbClr val="000000"/>
                </a:solidFill>
                <a:cs typeface="Arial" charset="0"/>
              </a:rPr>
              <a:t>COOPERATION </a:t>
            </a:r>
            <a:r>
              <a:rPr lang="cs-CZ" sz="3400" dirty="0" smtClean="0">
                <a:solidFill>
                  <a:srgbClr val="000000"/>
                </a:solidFill>
                <a:cs typeface="Arial" charset="0"/>
              </a:rPr>
              <a:t/>
            </a:r>
            <a:br>
              <a:rPr lang="cs-CZ" sz="3400" dirty="0" smtClean="0">
                <a:solidFill>
                  <a:srgbClr val="000000"/>
                </a:solidFill>
                <a:cs typeface="Arial" charset="0"/>
              </a:rPr>
            </a:br>
            <a:r>
              <a:rPr lang="en-US" sz="3400" dirty="0" smtClean="0">
                <a:solidFill>
                  <a:srgbClr val="000000"/>
                </a:solidFill>
                <a:cs typeface="Arial" charset="0"/>
              </a:rPr>
              <a:t>WITH UNIVERSITIES</a:t>
            </a:r>
            <a:endParaRPr lang="en-US" sz="34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831528" y="1937792"/>
            <a:ext cx="8710488" cy="4476750"/>
          </a:xfrm>
        </p:spPr>
        <p:txBody>
          <a:bodyPr>
            <a:normAutofit/>
          </a:bodyPr>
          <a:lstStyle/>
          <a:p>
            <a:r>
              <a:rPr lang="cs-CZ" sz="2500" b="1" dirty="0" smtClean="0">
                <a:cs typeface="Arial" charset="0"/>
              </a:rPr>
              <a:t>„</a:t>
            </a:r>
            <a:r>
              <a:rPr lang="en-US" sz="2500" b="1" dirty="0" smtClean="0">
                <a:cs typeface="Arial" charset="0"/>
              </a:rPr>
              <a:t>Implementation of Modern Methods from </a:t>
            </a:r>
            <a:r>
              <a:rPr lang="en-US" sz="2500" b="1" dirty="0" err="1" smtClean="0">
                <a:cs typeface="Arial" charset="0"/>
              </a:rPr>
              <a:t>eHealth</a:t>
            </a:r>
            <a:r>
              <a:rPr lang="en-US" sz="2500" b="1" dirty="0" smtClean="0">
                <a:cs typeface="Arial" charset="0"/>
              </a:rPr>
              <a:t> to Teaching Medicine</a:t>
            </a:r>
            <a:r>
              <a:rPr lang="cs-CZ" sz="2500" b="1" dirty="0" smtClean="0">
                <a:cs typeface="Arial" charset="0"/>
              </a:rPr>
              <a:t>“</a:t>
            </a:r>
            <a:r>
              <a:rPr lang="cs-CZ" sz="2500" dirty="0" smtClean="0">
                <a:cs typeface="Arial" charset="0"/>
              </a:rPr>
              <a:t/>
            </a:r>
            <a:br>
              <a:rPr lang="cs-CZ" sz="2500" dirty="0" smtClean="0">
                <a:cs typeface="Arial" charset="0"/>
              </a:rPr>
            </a:br>
            <a:r>
              <a:rPr lang="cs-CZ" sz="2500" dirty="0" smtClean="0">
                <a:cs typeface="Arial" charset="0"/>
              </a:rPr>
              <a:t>23 mil. CZK, 1.1.2012 - 31.10. 2014</a:t>
            </a:r>
            <a:endParaRPr lang="en-US" sz="2500" dirty="0" smtClean="0">
              <a:cs typeface="Arial" charset="0"/>
            </a:endParaRPr>
          </a:p>
          <a:p>
            <a:r>
              <a:rPr lang="cs-CZ" sz="2500" b="1" dirty="0" smtClean="0">
                <a:cs typeface="Arial" charset="0"/>
              </a:rPr>
              <a:t>„</a:t>
            </a:r>
            <a:r>
              <a:rPr lang="en-US" sz="2500" b="1" dirty="0" smtClean="0">
                <a:cs typeface="Arial" charset="0"/>
              </a:rPr>
              <a:t>Interactive Cardiology - Modern Teaching Methods</a:t>
            </a:r>
            <a:r>
              <a:rPr lang="cs-CZ" sz="2500" b="1" dirty="0" smtClean="0">
                <a:cs typeface="Arial" charset="0"/>
              </a:rPr>
              <a:t>“ </a:t>
            </a:r>
            <a:r>
              <a:rPr lang="cs-CZ" sz="2500" dirty="0" smtClean="0">
                <a:cs typeface="Arial" charset="0"/>
              </a:rPr>
              <a:t/>
            </a:r>
            <a:br>
              <a:rPr lang="cs-CZ" sz="2500" dirty="0" smtClean="0">
                <a:cs typeface="Arial" charset="0"/>
              </a:rPr>
            </a:br>
            <a:r>
              <a:rPr lang="cs-CZ" sz="2500" dirty="0" smtClean="0">
                <a:cs typeface="Arial" charset="0"/>
              </a:rPr>
              <a:t>16 mil. CZK, 1.1.2012 - 31.12.2014</a:t>
            </a:r>
            <a:endParaRPr lang="en-US" sz="2500" dirty="0" smtClean="0">
              <a:cs typeface="Arial" charset="0"/>
            </a:endParaRPr>
          </a:p>
          <a:p>
            <a:r>
              <a:rPr lang="cs-CZ" sz="2500" b="1" dirty="0" smtClean="0">
                <a:cs typeface="Arial" charset="0"/>
              </a:rPr>
              <a:t>„</a:t>
            </a:r>
            <a:r>
              <a:rPr lang="en-US" sz="2500" b="1" dirty="0" smtClean="0">
                <a:cs typeface="Arial" charset="0"/>
              </a:rPr>
              <a:t>Building Partnerships and Developing Cooperation in the Field of Architecture outside of Traditional Centers</a:t>
            </a:r>
            <a:r>
              <a:rPr lang="cs-CZ" sz="2500" b="1" dirty="0" smtClean="0">
                <a:cs typeface="Arial" charset="0"/>
              </a:rPr>
              <a:t>“</a:t>
            </a:r>
            <a:r>
              <a:rPr lang="cs-CZ" sz="2500" dirty="0" smtClean="0">
                <a:cs typeface="Arial" charset="0"/>
              </a:rPr>
              <a:t/>
            </a:r>
            <a:br>
              <a:rPr lang="cs-CZ" sz="2500" dirty="0" smtClean="0">
                <a:cs typeface="Arial" charset="0"/>
              </a:rPr>
            </a:br>
            <a:r>
              <a:rPr lang="cs-CZ" sz="2500" dirty="0" smtClean="0">
                <a:cs typeface="Arial" charset="0"/>
              </a:rPr>
              <a:t>51 mil. CZK, 1.4.2012 - 31.3.2014</a:t>
            </a:r>
            <a:endParaRPr lang="en-US" sz="2500" dirty="0" smtClean="0">
              <a:cs typeface="Arial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496" y="5466184"/>
            <a:ext cx="3857774" cy="136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4176" y="5509970"/>
            <a:ext cx="2699779" cy="1317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687512" y="2945904"/>
            <a:ext cx="8636000" cy="1082948"/>
          </a:xfrm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</a:pPr>
            <a:r>
              <a:rPr lang="en-US" sz="4800" b="1" dirty="0" smtClean="0">
                <a:solidFill>
                  <a:srgbClr val="000000"/>
                </a:solidFill>
                <a:cs typeface="Arial" charset="0"/>
              </a:rPr>
              <a:t>THANK YOU</a:t>
            </a:r>
            <a:r>
              <a:rPr lang="cs-CZ" sz="4800" b="1" dirty="0" smtClean="0">
                <a:solidFill>
                  <a:srgbClr val="000000"/>
                </a:solidFill>
                <a:cs typeface="Arial" charset="0"/>
              </a:rPr>
              <a:t>...</a:t>
            </a:r>
            <a:endParaRPr lang="en-US" sz="4800" b="1" dirty="0" smtClean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87512" y="569640"/>
            <a:ext cx="6192688" cy="998414"/>
          </a:xfrm>
        </p:spPr>
        <p:txBody>
          <a:bodyPr/>
          <a:lstStyle/>
          <a:p>
            <a:pPr algn="l" eaLnBrk="1" hangingPunct="1"/>
            <a:r>
              <a:rPr lang="cs-CZ" dirty="0" smtClean="0">
                <a:cs typeface="Arial" charset="0"/>
              </a:rPr>
              <a:t>PEOPLE</a:t>
            </a:r>
            <a:endParaRPr lang="cs-CZ" dirty="0" smtClean="0">
              <a:cs typeface="Arial" charset="0"/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22313" y="1721769"/>
            <a:ext cx="8636000" cy="4968551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cs typeface="Arial" charset="0"/>
              </a:rPr>
              <a:t>TOMÁŠ ŘÍČKA</a:t>
            </a:r>
          </a:p>
          <a:p>
            <a:pPr marL="742950" lvl="2" indent="-342900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−"/>
            </a:pPr>
            <a:r>
              <a:rPr lang="cs-CZ" sz="2000" dirty="0" err="1" smtClean="0">
                <a:cs typeface="Arial" charset="0"/>
              </a:rPr>
              <a:t>Microeconomics</a:t>
            </a:r>
            <a:r>
              <a:rPr lang="cs-CZ" sz="2000" dirty="0" smtClean="0">
                <a:cs typeface="Arial" charset="0"/>
              </a:rPr>
              <a:t> </a:t>
            </a:r>
            <a:r>
              <a:rPr lang="cs-CZ" sz="2000" dirty="0" err="1" smtClean="0">
                <a:cs typeface="Arial" charset="0"/>
              </a:rPr>
              <a:t>of</a:t>
            </a:r>
            <a:r>
              <a:rPr lang="cs-CZ" sz="2000" dirty="0" smtClean="0">
                <a:cs typeface="Arial" charset="0"/>
              </a:rPr>
              <a:t> </a:t>
            </a:r>
            <a:r>
              <a:rPr lang="cs-CZ" sz="2000" dirty="0" err="1" smtClean="0">
                <a:cs typeface="Arial" charset="0"/>
              </a:rPr>
              <a:t>Competitiveness</a:t>
            </a:r>
            <a:endParaRPr lang="en-US" sz="2000" dirty="0" smtClean="0">
              <a:cs typeface="Arial" charset="0"/>
            </a:endParaRPr>
          </a:p>
          <a:p>
            <a:pPr marL="742950" lvl="2" indent="-342900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−"/>
            </a:pPr>
            <a:r>
              <a:rPr lang="cs-CZ" sz="2000" dirty="0" smtClean="0">
                <a:cs typeface="Arial" charset="0"/>
              </a:rPr>
              <a:t>Project management</a:t>
            </a:r>
          </a:p>
          <a:p>
            <a:pPr marL="742950" lvl="2" indent="-342900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−"/>
            </a:pPr>
            <a:r>
              <a:rPr lang="en-US" sz="2000" dirty="0" smtClean="0">
                <a:cs typeface="Arial" charset="0"/>
              </a:rPr>
              <a:t>EU and structural funds</a:t>
            </a:r>
          </a:p>
          <a:p>
            <a:pPr marL="342900" lvl="1" indent="-342900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400" b="1" dirty="0" smtClean="0">
                <a:ea typeface="+mn-ea"/>
                <a:cs typeface="Arial" charset="0"/>
              </a:rPr>
              <a:t>RADOVAN</a:t>
            </a:r>
            <a:r>
              <a:rPr lang="cs-CZ" b="1" dirty="0" smtClean="0">
                <a:cs typeface="Arial" charset="0"/>
              </a:rPr>
              <a:t> </a:t>
            </a:r>
            <a:r>
              <a:rPr lang="cs-CZ" sz="2400" b="1" dirty="0" smtClean="0">
                <a:ea typeface="+mn-ea"/>
                <a:cs typeface="Arial" charset="0"/>
              </a:rPr>
              <a:t>KAČÍN</a:t>
            </a:r>
          </a:p>
          <a:p>
            <a:pPr marL="742950" lvl="2" indent="-342900" eaLnBrk="1" hangingPunct="1">
              <a:spcBef>
                <a:spcPts val="600"/>
              </a:spcBef>
              <a:spcAft>
                <a:spcPts val="600"/>
              </a:spcAft>
              <a:buFont typeface="Cambria" pitchFamily="18" charset="0"/>
              <a:buChar char="‒"/>
            </a:pPr>
            <a:r>
              <a:rPr lang="cs-CZ" sz="2000" dirty="0" smtClean="0">
                <a:cs typeface="Arial" charset="0"/>
              </a:rPr>
              <a:t>M</a:t>
            </a:r>
            <a:r>
              <a:rPr lang="en-US" sz="2000" dirty="0" err="1" smtClean="0">
                <a:cs typeface="Arial" charset="0"/>
              </a:rPr>
              <a:t>icroeconomics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cs-CZ" sz="2000" dirty="0" err="1" smtClean="0">
                <a:cs typeface="Arial" charset="0"/>
              </a:rPr>
              <a:t>Microeconomics</a:t>
            </a:r>
            <a:r>
              <a:rPr lang="cs-CZ" sz="2000" dirty="0" smtClean="0">
                <a:cs typeface="Arial" charset="0"/>
              </a:rPr>
              <a:t> </a:t>
            </a:r>
            <a:r>
              <a:rPr lang="cs-CZ" sz="2000" dirty="0" err="1" smtClean="0">
                <a:cs typeface="Arial" charset="0"/>
              </a:rPr>
              <a:t>of</a:t>
            </a:r>
            <a:r>
              <a:rPr lang="cs-CZ" sz="2000" dirty="0" smtClean="0">
                <a:cs typeface="Arial" charset="0"/>
              </a:rPr>
              <a:t> </a:t>
            </a:r>
            <a:r>
              <a:rPr lang="cs-CZ" sz="2000" dirty="0" err="1" smtClean="0">
                <a:cs typeface="Arial" charset="0"/>
              </a:rPr>
              <a:t>Competitiveness</a:t>
            </a:r>
            <a:endParaRPr lang="en-US" sz="2000" dirty="0" smtClean="0">
              <a:cs typeface="Arial" charset="0"/>
            </a:endParaRPr>
          </a:p>
          <a:p>
            <a:pPr marL="742950" lvl="2" indent="-342900" eaLnBrk="1" hangingPunct="1">
              <a:spcBef>
                <a:spcPts val="600"/>
              </a:spcBef>
              <a:spcAft>
                <a:spcPts val="600"/>
              </a:spcAft>
              <a:buFont typeface="Cambria" pitchFamily="18" charset="0"/>
              <a:buChar char="‒"/>
            </a:pPr>
            <a:r>
              <a:rPr lang="en-US" sz="2000" dirty="0" smtClean="0">
                <a:cs typeface="Arial" charset="0"/>
              </a:rPr>
              <a:t>IT and management (</a:t>
            </a:r>
            <a:r>
              <a:rPr lang="en-US" sz="2000" dirty="0" err="1" smtClean="0">
                <a:cs typeface="Arial" charset="0"/>
              </a:rPr>
              <a:t>decisionmaking</a:t>
            </a:r>
            <a:r>
              <a:rPr lang="en-US" sz="2000" dirty="0" smtClean="0">
                <a:cs typeface="Arial" charset="0"/>
              </a:rPr>
              <a:t>)</a:t>
            </a:r>
          </a:p>
          <a:p>
            <a:pPr marL="742950" lvl="2" indent="-342900" eaLnBrk="1" hangingPunct="1">
              <a:spcBef>
                <a:spcPts val="600"/>
              </a:spcBef>
              <a:spcAft>
                <a:spcPts val="600"/>
              </a:spcAft>
              <a:buFont typeface="Cambria" pitchFamily="18" charset="0"/>
              <a:buChar char="‒"/>
            </a:pPr>
            <a:r>
              <a:rPr lang="en-US" sz="2000" dirty="0" smtClean="0">
                <a:cs typeface="Arial" charset="0"/>
              </a:rPr>
              <a:t>EU and structural funds</a:t>
            </a:r>
          </a:p>
          <a:p>
            <a:pPr marL="742950" lvl="2" indent="-342900" eaLnBrk="1" hangingPunct="1">
              <a:spcBef>
                <a:spcPts val="600"/>
              </a:spcBef>
              <a:spcAft>
                <a:spcPts val="600"/>
              </a:spcAft>
              <a:buFont typeface="Cambria" pitchFamily="18" charset="0"/>
              <a:buChar char="‒"/>
            </a:pPr>
            <a:r>
              <a:rPr lang="cs-CZ" sz="2000" dirty="0" smtClean="0">
                <a:cs typeface="Arial" charset="0"/>
              </a:rPr>
              <a:t>P</a:t>
            </a:r>
            <a:r>
              <a:rPr lang="en-US" sz="2000" dirty="0" err="1" smtClean="0">
                <a:cs typeface="Arial" charset="0"/>
              </a:rPr>
              <a:t>roject</a:t>
            </a:r>
            <a:r>
              <a:rPr lang="en-US" sz="2000" dirty="0" smtClean="0">
                <a:cs typeface="Arial" charset="0"/>
              </a:rPr>
              <a:t> management, </a:t>
            </a:r>
            <a:r>
              <a:rPr lang="cs-CZ" sz="2000" dirty="0" smtClean="0">
                <a:cs typeface="Arial" charset="0"/>
              </a:rPr>
              <a:t>PMP; </a:t>
            </a:r>
            <a:r>
              <a:rPr lang="en-US" sz="2000" dirty="0" smtClean="0">
                <a:cs typeface="Arial" charset="0"/>
              </a:rPr>
              <a:t>PRINCE2</a:t>
            </a:r>
            <a:r>
              <a:rPr lang="cs-CZ" sz="2000" dirty="0" smtClean="0">
                <a:cs typeface="Arial" charset="0"/>
              </a:rPr>
              <a:t>, P3O, MSP,</a:t>
            </a:r>
            <a:r>
              <a:rPr lang="en-US" sz="2000" dirty="0" smtClean="0">
                <a:cs typeface="Arial" charset="0"/>
              </a:rPr>
              <a:t> </a:t>
            </a:r>
            <a:r>
              <a:rPr lang="cs-CZ" sz="2000" dirty="0" err="1" smtClean="0">
                <a:cs typeface="Arial" charset="0"/>
              </a:rPr>
              <a:t>Agile</a:t>
            </a:r>
            <a:r>
              <a:rPr lang="cs-CZ" sz="2000" dirty="0" smtClean="0">
                <a:cs typeface="Arial" charset="0"/>
              </a:rPr>
              <a:t> PM </a:t>
            </a:r>
            <a:r>
              <a:rPr lang="en-US" sz="2000" dirty="0" smtClean="0">
                <a:cs typeface="Arial" charset="0"/>
              </a:rPr>
              <a:t>Registered Practitioner</a:t>
            </a:r>
            <a:r>
              <a:rPr lang="cs-CZ" sz="2000" dirty="0" smtClean="0">
                <a:cs typeface="Arial" charset="0"/>
              </a:rPr>
              <a:t>; </a:t>
            </a:r>
            <a:r>
              <a:rPr lang="cs-CZ" sz="2000" dirty="0" err="1" smtClean="0">
                <a:cs typeface="Arial" charset="0"/>
              </a:rPr>
              <a:t>MoV</a:t>
            </a:r>
            <a:r>
              <a:rPr lang="cs-CZ" sz="2000" dirty="0" smtClean="0">
                <a:cs typeface="Arial" charset="0"/>
              </a:rPr>
              <a:t>, ITIL </a:t>
            </a:r>
            <a:r>
              <a:rPr lang="cs-CZ" sz="2000" dirty="0" err="1" smtClean="0">
                <a:cs typeface="Arial" charset="0"/>
              </a:rPr>
              <a:t>Foundation</a:t>
            </a:r>
            <a:r>
              <a:rPr lang="cs-CZ" sz="2000" dirty="0" smtClean="0">
                <a:cs typeface="Arial" charset="0"/>
              </a:rPr>
              <a:t>, CSM, </a:t>
            </a:r>
            <a:endParaRPr lang="en-US" sz="2000" dirty="0" smtClean="0">
              <a:cs typeface="Arial" charset="0"/>
            </a:endParaRPr>
          </a:p>
          <a:p>
            <a:pPr marL="742950" lvl="2" indent="-342900" eaLnBrk="1" hangingPunct="1">
              <a:spcBef>
                <a:spcPts val="600"/>
              </a:spcBef>
              <a:spcAft>
                <a:spcPts val="600"/>
              </a:spcAft>
              <a:buFont typeface="Cambria" pitchFamily="18" charset="0"/>
              <a:buChar char="‒"/>
            </a:pPr>
            <a:r>
              <a:rPr lang="cs-CZ" sz="2000" dirty="0" smtClean="0">
                <a:cs typeface="Arial" charset="0"/>
              </a:rPr>
              <a:t>P</a:t>
            </a:r>
            <a:r>
              <a:rPr lang="en-US" sz="2000" dirty="0" err="1" smtClean="0">
                <a:cs typeface="Arial" charset="0"/>
              </a:rPr>
              <a:t>roject</a:t>
            </a:r>
            <a:r>
              <a:rPr lang="en-US" sz="2000" dirty="0" smtClean="0">
                <a:cs typeface="Arial" charset="0"/>
              </a:rPr>
              <a:t> </a:t>
            </a:r>
            <a:r>
              <a:rPr lang="cs-CZ" sz="2000" dirty="0" smtClean="0">
                <a:cs typeface="Arial" charset="0"/>
              </a:rPr>
              <a:t>e</a:t>
            </a:r>
            <a:r>
              <a:rPr lang="en-US" sz="2000" dirty="0" smtClean="0">
                <a:cs typeface="Arial" charset="0"/>
              </a:rPr>
              <a:t>valuator</a:t>
            </a:r>
            <a:r>
              <a:rPr lang="cs-CZ" sz="2000" dirty="0" smtClean="0">
                <a:cs typeface="Arial" charset="0"/>
              </a:rPr>
              <a:t>,</a:t>
            </a:r>
            <a:r>
              <a:rPr lang="en-US" sz="2000" dirty="0" smtClean="0">
                <a:cs typeface="Arial" charset="0"/>
              </a:rPr>
              <a:t> </a:t>
            </a:r>
            <a:r>
              <a:rPr lang="cs-CZ" sz="2000" dirty="0" smtClean="0">
                <a:cs typeface="Arial" charset="0"/>
              </a:rPr>
              <a:t>e</a:t>
            </a:r>
            <a:r>
              <a:rPr lang="en-US" sz="2000" dirty="0" err="1" smtClean="0">
                <a:cs typeface="Arial" charset="0"/>
              </a:rPr>
              <a:t>xpert</a:t>
            </a:r>
            <a:r>
              <a:rPr lang="cs-CZ" sz="2000" dirty="0" smtClean="0">
                <a:cs typeface="Arial" charset="0"/>
              </a:rPr>
              <a:t> (FP7, LLP - </a:t>
            </a:r>
            <a:r>
              <a:rPr lang="en-US" sz="2000" dirty="0" smtClean="0">
                <a:cs typeface="Arial" charset="0"/>
              </a:rPr>
              <a:t>European Commission</a:t>
            </a:r>
            <a:r>
              <a:rPr lang="cs-CZ" sz="2000" dirty="0" smtClean="0">
                <a:cs typeface="Arial" charset="0"/>
              </a:rPr>
              <a:t>)</a:t>
            </a:r>
            <a:endParaRPr lang="en-US" sz="2000" dirty="0" smtClean="0">
              <a:cs typeface="Arial" charset="0"/>
            </a:endParaRPr>
          </a:p>
          <a:p>
            <a:pPr marL="742950" lvl="2" indent="-342900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−"/>
            </a:pPr>
            <a:endParaRPr lang="cs-CZ" dirty="0" smtClean="0">
              <a:latin typeface="Arial" charset="0"/>
              <a:cs typeface="Arial" charset="0"/>
            </a:endParaRPr>
          </a:p>
          <a:p>
            <a:pPr marL="742950" lvl="2" indent="-342900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−"/>
            </a:pP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59520" y="1937792"/>
            <a:ext cx="8636000" cy="4824536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400" b="1" dirty="0" smtClean="0">
                <a:cs typeface="Arial" charset="0"/>
              </a:rPr>
              <a:t>JANA ADA KUBÍČKOVÁ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000" dirty="0" smtClean="0">
                <a:cs typeface="Arial" charset="0"/>
              </a:rPr>
              <a:t>LLP </a:t>
            </a:r>
            <a:r>
              <a:rPr lang="cs-CZ" sz="2000" dirty="0" err="1" smtClean="0">
                <a:cs typeface="Arial" charset="0"/>
              </a:rPr>
              <a:t>project</a:t>
            </a:r>
            <a:r>
              <a:rPr lang="cs-CZ" sz="2000" dirty="0" smtClean="0">
                <a:cs typeface="Arial" charset="0"/>
              </a:rPr>
              <a:t> </a:t>
            </a:r>
            <a:r>
              <a:rPr lang="cs-CZ" sz="2000" dirty="0" err="1" smtClean="0">
                <a:cs typeface="Arial" charset="0"/>
              </a:rPr>
              <a:t>assistant</a:t>
            </a:r>
            <a:endParaRPr lang="cs-CZ" sz="2000" dirty="0" smtClean="0">
              <a:cs typeface="Arial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cs typeface="Arial" charset="0"/>
              </a:rPr>
              <a:t>LUKÁŠ POMAHAČ</a:t>
            </a:r>
            <a:endParaRPr lang="cs-CZ" sz="2400" b="1" dirty="0" smtClean="0">
              <a:cs typeface="Arial" charset="0"/>
            </a:endParaRP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000" dirty="0" smtClean="0">
                <a:cs typeface="Arial" charset="0"/>
              </a:rPr>
              <a:t>Project </a:t>
            </a:r>
            <a:r>
              <a:rPr lang="cs-CZ" sz="2000" dirty="0" err="1" smtClean="0">
                <a:cs typeface="Arial" charset="0"/>
              </a:rPr>
              <a:t>manager</a:t>
            </a:r>
            <a:endParaRPr lang="cs-CZ" sz="2000" dirty="0" smtClean="0">
              <a:cs typeface="Arial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400" b="1" dirty="0" smtClean="0">
                <a:cs typeface="Arial" charset="0"/>
              </a:rPr>
              <a:t>DAVID KULA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000" dirty="0" smtClean="0">
                <a:cs typeface="Arial" charset="0"/>
              </a:rPr>
              <a:t>Project </a:t>
            </a:r>
            <a:r>
              <a:rPr lang="cs-CZ" sz="2000" dirty="0" err="1" smtClean="0">
                <a:cs typeface="Arial" charset="0"/>
              </a:rPr>
              <a:t>manager</a:t>
            </a:r>
            <a:endParaRPr lang="cs-CZ" sz="2000" dirty="0" smtClean="0">
              <a:cs typeface="Arial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687512" y="569640"/>
            <a:ext cx="6192688" cy="998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 pitchFamily="18" charset="0"/>
                <a:ea typeface="+mj-ea"/>
                <a:cs typeface="Arial" charset="0"/>
              </a:rPr>
              <a:t>PEOPLE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399480" y="497632"/>
            <a:ext cx="6912768" cy="1127572"/>
          </a:xfrm>
        </p:spPr>
        <p:txBody>
          <a:bodyPr/>
          <a:lstStyle/>
          <a:p>
            <a:pPr eaLnBrk="1" hangingPunct="1"/>
            <a:r>
              <a:rPr lang="cs-CZ" sz="3400" dirty="0" smtClean="0">
                <a:cs typeface="Arial" charset="0"/>
              </a:rPr>
              <a:t>FACULTY OF BUSINESS (SCHOOL)</a:t>
            </a:r>
            <a:endParaRPr lang="cs-CZ" sz="3400" dirty="0" smtClean="0">
              <a:cs typeface="Arial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762000" y="1937792"/>
            <a:ext cx="8636000" cy="4752528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cs typeface="Arial" charset="0"/>
              </a:rPr>
              <a:t>leading Czech business school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cs typeface="Arial" charset="0"/>
              </a:rPr>
              <a:t>provides a comprehensive business education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cs typeface="Arial" charset="0"/>
              </a:rPr>
              <a:t>bachelor´s, master´s and doctoral degrees</a:t>
            </a:r>
            <a:endParaRPr lang="cs-CZ" sz="2800" dirty="0" smtClean="0">
              <a:cs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cs typeface="Arial" charset="0"/>
              </a:rPr>
              <a:t>programs in Czech, English and Russia</a:t>
            </a:r>
            <a:r>
              <a:rPr lang="cs-CZ" sz="2800" dirty="0" smtClean="0">
                <a:cs typeface="Arial" charset="0"/>
              </a:rPr>
              <a:t>n</a:t>
            </a:r>
            <a:r>
              <a:rPr lang="en-US" sz="2800" dirty="0" smtClean="0">
                <a:cs typeface="Arial" charset="0"/>
              </a:rPr>
              <a:t> language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cs typeface="Arial" charset="0"/>
              </a:rPr>
              <a:t>around 4 000 students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cs typeface="Arial" charset="0"/>
              </a:rPr>
              <a:t>cooperation with top Czech and international companies and entrepreneurs</a:t>
            </a: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0" y="497632"/>
            <a:ext cx="7915920" cy="1199579"/>
          </a:xfrm>
        </p:spPr>
        <p:txBody>
          <a:bodyPr/>
          <a:lstStyle/>
          <a:p>
            <a:pPr eaLnBrk="1" hangingPunct="1"/>
            <a:r>
              <a:rPr lang="cs-CZ" sz="3400" dirty="0" smtClean="0">
                <a:cs typeface="Arial" charset="0"/>
              </a:rPr>
              <a:t>DEPARTMENT OF MANAGEMENT</a:t>
            </a:r>
            <a:endParaRPr lang="cs-CZ" sz="3400" dirty="0" smtClean="0">
              <a:cs typeface="Arial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762000" y="1926257"/>
            <a:ext cx="8636000" cy="4836071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cs typeface="Arial" charset="0"/>
              </a:rPr>
              <a:t>one </a:t>
            </a:r>
            <a:r>
              <a:rPr lang="cs-CZ" sz="2800" dirty="0" err="1" smtClean="0">
                <a:cs typeface="Arial" charset="0"/>
              </a:rPr>
              <a:t>of</a:t>
            </a:r>
            <a:r>
              <a:rPr lang="cs-CZ" sz="2800" dirty="0" smtClean="0">
                <a:cs typeface="Arial" charset="0"/>
              </a:rPr>
              <a:t> </a:t>
            </a:r>
            <a:r>
              <a:rPr lang="en-US" sz="2800" dirty="0" smtClean="0">
                <a:cs typeface="Arial" charset="0"/>
              </a:rPr>
              <a:t>the largest departments at the university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800" dirty="0" err="1" smtClean="0">
                <a:cs typeface="Arial" charset="0"/>
              </a:rPr>
              <a:t>emph</a:t>
            </a:r>
            <a:r>
              <a:rPr lang="cs-CZ" sz="2800" dirty="0" smtClean="0">
                <a:cs typeface="Arial" charset="0"/>
              </a:rPr>
              <a:t>asi</a:t>
            </a:r>
            <a:r>
              <a:rPr lang="en-US" sz="2800" dirty="0" smtClean="0">
                <a:cs typeface="Arial" charset="0"/>
              </a:rPr>
              <a:t>s on a practical education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cs typeface="Arial" charset="0"/>
              </a:rPr>
              <a:t>focused on </a:t>
            </a:r>
            <a:r>
              <a:rPr lang="cs-CZ" sz="2800" dirty="0" err="1" smtClean="0">
                <a:cs typeface="Arial" charset="0"/>
              </a:rPr>
              <a:t>general</a:t>
            </a:r>
            <a:r>
              <a:rPr lang="cs-CZ" sz="2800" dirty="0" smtClean="0">
                <a:cs typeface="Arial" charset="0"/>
              </a:rPr>
              <a:t> </a:t>
            </a:r>
            <a:r>
              <a:rPr lang="en-US" sz="2800" dirty="0" smtClean="0">
                <a:cs typeface="Arial" charset="0"/>
              </a:rPr>
              <a:t>management, advanced management, managerial decision making, </a:t>
            </a:r>
            <a:r>
              <a:rPr lang="cs-CZ" sz="2800" dirty="0" smtClean="0">
                <a:cs typeface="Arial" charset="0"/>
              </a:rPr>
              <a:t>management </a:t>
            </a:r>
            <a:r>
              <a:rPr lang="cs-CZ" sz="2800" dirty="0" err="1" smtClean="0">
                <a:cs typeface="Arial" charset="0"/>
              </a:rPr>
              <a:t>of</a:t>
            </a:r>
            <a:r>
              <a:rPr lang="cs-CZ" sz="2800" dirty="0" smtClean="0">
                <a:cs typeface="Arial" charset="0"/>
              </a:rPr>
              <a:t> </a:t>
            </a:r>
            <a:r>
              <a:rPr lang="en-US" sz="2800" dirty="0" smtClean="0">
                <a:cs typeface="Arial" charset="0"/>
              </a:rPr>
              <a:t>SMEs, </a:t>
            </a:r>
            <a:r>
              <a:rPr lang="cs-CZ" sz="2800" dirty="0" err="1" smtClean="0">
                <a:cs typeface="Arial" charset="0"/>
              </a:rPr>
              <a:t>information</a:t>
            </a:r>
            <a:r>
              <a:rPr lang="cs-CZ" sz="2800" dirty="0" smtClean="0">
                <a:cs typeface="Arial" charset="0"/>
              </a:rPr>
              <a:t> </a:t>
            </a:r>
            <a:r>
              <a:rPr lang="en-US" sz="2800" dirty="0" smtClean="0">
                <a:cs typeface="Arial" charset="0"/>
              </a:rPr>
              <a:t>management, quality management and operations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759520" y="641648"/>
            <a:ext cx="5688632" cy="983556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PAST PROJECTS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2009800"/>
            <a:ext cx="8636000" cy="4764063"/>
          </a:xfrm>
        </p:spPr>
        <p:txBody>
          <a:bodyPr lIns="0" tIns="0" rIns="0" bIns="0"/>
          <a:lstStyle/>
          <a:p>
            <a:pPr marL="457200" lvl="1" indent="-342900" eaLnBrk="1" hangingPunct="1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Tx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graduate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study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programme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in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blended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version</a:t>
            </a:r>
            <a:endParaRPr lang="cs-CZ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Tx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undergraduate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and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graduate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study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programme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Arts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Management</a:t>
            </a:r>
          </a:p>
          <a:p>
            <a:pPr marL="457200" lvl="1" indent="-342900" eaLnBrk="1" hangingPunct="1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Tx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online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and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blended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courses</a:t>
            </a:r>
            <a:endParaRPr lang="cs-CZ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Tx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„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Research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management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practice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“ (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with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University Liechtenstein)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cs-CZ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cs-CZ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759520" y="497632"/>
            <a:ext cx="6552728" cy="1271588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FOCUS ON IT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937792"/>
            <a:ext cx="8636000" cy="4836071"/>
          </a:xfrm>
        </p:spPr>
        <p:txBody>
          <a:bodyPr lIns="0" tIns="0" rIns="0" bIns="0"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800" b="1" dirty="0" smtClean="0">
                <a:solidFill>
                  <a:srgbClr val="000000"/>
                </a:solidFill>
                <a:cs typeface="Arial" charset="0"/>
              </a:rPr>
              <a:t>„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Certification and deepening of IT knowledge of students and faculty at University of Economics, Prague</a:t>
            </a:r>
            <a:r>
              <a:rPr lang="cs-CZ" sz="2800" b="1" dirty="0" smtClean="0">
                <a:solidFill>
                  <a:srgbClr val="000000"/>
                </a:solidFill>
                <a:cs typeface="Arial" charset="0"/>
              </a:rPr>
              <a:t>“</a:t>
            </a:r>
            <a:endParaRPr lang="en-US" sz="2800" b="1" dirty="0" smtClean="0">
              <a:cs typeface="Arial" charset="0"/>
            </a:endParaRPr>
          </a:p>
          <a:p>
            <a:pPr marL="4572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Microsoft IT Academy</a:t>
            </a:r>
            <a:endParaRPr lang="en-US" dirty="0" smtClean="0">
              <a:cs typeface="Arial" charset="0"/>
            </a:endParaRPr>
          </a:p>
          <a:p>
            <a:pPr marL="4572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new courses</a:t>
            </a:r>
            <a:endParaRPr lang="cs-CZ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certifications Microsoft Office Specialist, Adobe Certified Associate</a:t>
            </a:r>
            <a:endParaRPr lang="cs-CZ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all faculty certified MOS or MCT</a:t>
            </a:r>
          </a:p>
          <a:p>
            <a:pPr marL="4572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1/2009-6/2011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2128" y="5466184"/>
            <a:ext cx="3647882" cy="130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1"/>
          <p:cNvSpPr>
            <a:spLocks noGrp="1" noChangeArrowheads="1"/>
          </p:cNvSpPr>
          <p:nvPr>
            <p:ph type="title"/>
          </p:nvPr>
        </p:nvSpPr>
        <p:spPr>
          <a:xfrm>
            <a:off x="759520" y="497632"/>
            <a:ext cx="6480720" cy="1271588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PROJECT MANAGEMENT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937791"/>
            <a:ext cx="8636000" cy="4836071"/>
          </a:xfrm>
        </p:spPr>
        <p:txBody>
          <a:bodyPr lIns="0" tIns="0" rIns="0" bIns="0"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2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„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Development of knowledge and competencies of students and faculty at University of Economics, Prague in the area of project management and their certification</a:t>
            </a:r>
            <a:r>
              <a:rPr lang="cs-CZ" sz="2800" b="1" dirty="0" smtClean="0">
                <a:solidFill>
                  <a:srgbClr val="000000"/>
                </a:solidFill>
                <a:cs typeface="Arial" charset="0"/>
              </a:rPr>
              <a:t>“</a:t>
            </a:r>
          </a:p>
          <a:p>
            <a:pPr marL="4572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3/2010-8/2012</a:t>
            </a:r>
            <a:endParaRPr lang="en-US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faculty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certified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(PRINCE2, PMI, IPMA, Project+)</a:t>
            </a:r>
          </a:p>
          <a:p>
            <a:pPr marL="4572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new courses</a:t>
            </a:r>
            <a:endParaRPr lang="cs-CZ" dirty="0" smtClean="0">
              <a:solidFill>
                <a:srgbClr val="000000"/>
              </a:solidFill>
              <a:cs typeface="Arial" charset="0"/>
            </a:endParaRPr>
          </a:p>
          <a:p>
            <a:pPr marL="4572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new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graduate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minor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(30 ECTS)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cs-CZ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2128" y="5466184"/>
            <a:ext cx="3647882" cy="130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775</Words>
  <Application>Microsoft Office PowerPoint</Application>
  <PresentationFormat>Vlastní</PresentationFormat>
  <Paragraphs>147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Times New Roman</vt:lpstr>
      <vt:lpstr>Arial</vt:lpstr>
      <vt:lpstr>Calibri</vt:lpstr>
      <vt:lpstr>Default Design</vt:lpstr>
      <vt:lpstr>WELCOME TO PRAGUE!</vt:lpstr>
      <vt:lpstr>UNIVERSITY OF ECONOMICS, PRAGUE</vt:lpstr>
      <vt:lpstr>PEOPLE</vt:lpstr>
      <vt:lpstr>Snímek 4</vt:lpstr>
      <vt:lpstr>FACULTY OF BUSINESS (SCHOOL)</vt:lpstr>
      <vt:lpstr>DEPARTMENT OF MANAGEMENT</vt:lpstr>
      <vt:lpstr>PAST PROJECTS</vt:lpstr>
      <vt:lpstr>FOCUS ON IT</vt:lpstr>
      <vt:lpstr>PROJECT MANAGEMENT</vt:lpstr>
      <vt:lpstr>RESEARCHERS</vt:lpstr>
      <vt:lpstr>INTERNATIONAL...</vt:lpstr>
      <vt:lpstr>CORPORATE CONNECTIONS</vt:lpstr>
      <vt:lpstr>INTERNATIONALIZATION</vt:lpstr>
      <vt:lpstr>QUALITY MANAGEMENT</vt:lpstr>
      <vt:lpstr>CURRICULAR REFORM</vt:lpstr>
      <vt:lpstr>WISDOMA, s.r.o.</vt:lpstr>
      <vt:lpstr>WISDOMA, s.r.o.</vt:lpstr>
      <vt:lpstr>WISDOMA, s.r.o.</vt:lpstr>
      <vt:lpstr>ENTREPRENEURSHIP PROJECTS</vt:lpstr>
      <vt:lpstr>SOCIETY FOR LEGAL AND ECONOMIC EDUCATION</vt:lpstr>
      <vt:lpstr>Snímek 21</vt:lpstr>
      <vt:lpstr>COOPERATION  WITH UNIVERSITIES</vt:lpstr>
      <vt:lpstr>THANK YOU...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Jana Ada</cp:lastModifiedBy>
  <cp:revision>54</cp:revision>
  <dcterms:created xsi:type="dcterms:W3CDTF">2004-05-06T09:28:21Z</dcterms:created>
  <dcterms:modified xsi:type="dcterms:W3CDTF">2011-12-01T20:58:31Z</dcterms:modified>
</cp:coreProperties>
</file>